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28" r:id="rId1"/>
    <p:sldMasterId id="2147484440" r:id="rId2"/>
    <p:sldMasterId id="2147484452" r:id="rId3"/>
  </p:sldMasterIdLst>
  <p:notesMasterIdLst>
    <p:notesMasterId r:id="rId29"/>
  </p:notesMasterIdLst>
  <p:sldIdLst>
    <p:sldId id="281" r:id="rId4"/>
    <p:sldId id="283" r:id="rId5"/>
    <p:sldId id="324" r:id="rId6"/>
    <p:sldId id="332" r:id="rId7"/>
    <p:sldId id="311" r:id="rId8"/>
    <p:sldId id="323" r:id="rId9"/>
    <p:sldId id="335" r:id="rId10"/>
    <p:sldId id="336" r:id="rId11"/>
    <p:sldId id="337" r:id="rId12"/>
    <p:sldId id="338" r:id="rId13"/>
    <p:sldId id="339" r:id="rId14"/>
    <p:sldId id="334" r:id="rId15"/>
    <p:sldId id="333" r:id="rId16"/>
    <p:sldId id="345" r:id="rId17"/>
    <p:sldId id="346" r:id="rId18"/>
    <p:sldId id="327" r:id="rId19"/>
    <p:sldId id="328" r:id="rId20"/>
    <p:sldId id="329" r:id="rId21"/>
    <p:sldId id="330" r:id="rId22"/>
    <p:sldId id="344" r:id="rId23"/>
    <p:sldId id="341" r:id="rId24"/>
    <p:sldId id="342" r:id="rId25"/>
    <p:sldId id="343" r:id="rId26"/>
    <p:sldId id="331" r:id="rId27"/>
    <p:sldId id="321" r:id="rId28"/>
  </p:sldIdLst>
  <p:sldSz cx="9144000" cy="6858000" type="screen4x3"/>
  <p:notesSz cx="7099300" cy="10234613"/>
  <p:defaultTextStyle>
    <a:defPPr>
      <a:defRPr lang="es-A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382"/>
    <a:srgbClr val="333333"/>
    <a:srgbClr val="3D3D49"/>
    <a:srgbClr val="484860"/>
    <a:srgbClr val="565672"/>
    <a:srgbClr val="4F4F65"/>
    <a:srgbClr val="BDBE00"/>
    <a:srgbClr val="FFCF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7" autoAdjust="0"/>
    <p:restoredTop sz="93837" autoAdjust="0"/>
  </p:normalViewPr>
  <p:slideViewPr>
    <p:cSldViewPr>
      <p:cViewPr>
        <p:scale>
          <a:sx n="60" d="100"/>
          <a:sy n="60" d="100"/>
        </p:scale>
        <p:origin x="-876" y="-3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137" cy="512222"/>
          </a:xfrm>
          <a:prstGeom prst="rect">
            <a:avLst/>
          </a:prstGeom>
        </p:spPr>
        <p:txBody>
          <a:bodyPr vert="horz" lIns="94759" tIns="47380" rIns="94759" bIns="47380" rtlCol="0"/>
          <a:lstStyle>
            <a:lvl1pPr algn="l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4020506" y="0"/>
            <a:ext cx="3077137" cy="512222"/>
          </a:xfrm>
          <a:prstGeom prst="rect">
            <a:avLst/>
          </a:prstGeom>
        </p:spPr>
        <p:txBody>
          <a:bodyPr vert="horz" lIns="94759" tIns="47380" rIns="94759" bIns="47380" rtlCol="0"/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E816AA0B-255E-4B1C-B572-8E6E92E47F25}" type="datetimeFigureOut">
              <a:rPr lang="es-ES"/>
              <a:pPr>
                <a:defRPr/>
              </a:pPr>
              <a:t>25/06/2016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6763"/>
            <a:ext cx="5118100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59" tIns="47380" rIns="94759" bIns="47380" rtlCol="0" anchor="ctr"/>
          <a:lstStyle/>
          <a:p>
            <a:pPr lvl="0"/>
            <a:endParaRPr lang="es-ES" noProof="0" smtClean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709599" y="4862015"/>
            <a:ext cx="5680103" cy="4605085"/>
          </a:xfrm>
          <a:prstGeom prst="rect">
            <a:avLst/>
          </a:prstGeom>
        </p:spPr>
        <p:txBody>
          <a:bodyPr vert="horz" lIns="94759" tIns="47380" rIns="94759" bIns="47380" rtlCol="0">
            <a:normAutofit/>
          </a:bodyPr>
          <a:lstStyle/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9720755"/>
            <a:ext cx="3077137" cy="512222"/>
          </a:xfrm>
          <a:prstGeom prst="rect">
            <a:avLst/>
          </a:prstGeom>
        </p:spPr>
        <p:txBody>
          <a:bodyPr vert="horz" lIns="94759" tIns="47380" rIns="94759" bIns="47380" rtlCol="0" anchor="b"/>
          <a:lstStyle>
            <a:lvl1pPr algn="l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4020506" y="9720755"/>
            <a:ext cx="3077137" cy="512222"/>
          </a:xfrm>
          <a:prstGeom prst="rect">
            <a:avLst/>
          </a:prstGeom>
        </p:spPr>
        <p:txBody>
          <a:bodyPr vert="horz" wrap="square" lIns="94759" tIns="47380" rIns="94759" bIns="4738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A37165C-6ECF-4EEF-943C-C2B6859891A8}" type="slidenum">
              <a:rPr lang="es-ES" altLang="es-AR"/>
              <a:pPr/>
              <a:t>‹#›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6808093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11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16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18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19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20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21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POPULATION INTEGRATED MODELS</a:t>
            </a:r>
          </a:p>
          <a:p>
            <a:r>
              <a:rPr lang="es-ES" dirty="0" smtClean="0"/>
              <a:t>MULTINOMIAL</a:t>
            </a:r>
            <a:r>
              <a:rPr lang="es-ES" baseline="0" dirty="0" smtClean="0"/>
              <a:t> N MIXTURE</a:t>
            </a:r>
          </a:p>
          <a:p>
            <a:r>
              <a:rPr lang="es-ES" baseline="0" dirty="0" smtClean="0"/>
              <a:t>MULTISTATE OCCUPANCY</a:t>
            </a:r>
          </a:p>
          <a:p>
            <a:r>
              <a:rPr lang="es-ES" baseline="0" dirty="0" smtClean="0"/>
              <a:t>MULTI SCALE</a:t>
            </a:r>
          </a:p>
          <a:p>
            <a:r>
              <a:rPr lang="es-ES" baseline="0" dirty="0" smtClean="0"/>
              <a:t>SPATIAL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POPULATION INTEGRATED MODELS</a:t>
            </a:r>
          </a:p>
          <a:p>
            <a:r>
              <a:rPr lang="es-ES" dirty="0" smtClean="0"/>
              <a:t>MULTINOMIAL</a:t>
            </a:r>
            <a:r>
              <a:rPr lang="es-ES" baseline="0" dirty="0" smtClean="0"/>
              <a:t> N MIXTURE</a:t>
            </a:r>
          </a:p>
          <a:p>
            <a:r>
              <a:rPr lang="es-ES" baseline="0" dirty="0" smtClean="0"/>
              <a:t>MULTISTATE OCCUPANCY</a:t>
            </a:r>
          </a:p>
          <a:p>
            <a:r>
              <a:rPr lang="es-ES" baseline="0" dirty="0" smtClean="0"/>
              <a:t>MULTI SCALE</a:t>
            </a:r>
          </a:p>
          <a:p>
            <a:r>
              <a:rPr lang="es-ES" baseline="0" smtClean="0"/>
              <a:t>SPATIAL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25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200875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6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8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9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7165C-6ECF-4EEF-943C-C2B6859891A8}" type="slidenum">
              <a:rPr lang="es-ES" altLang="es-AR" smtClean="0"/>
              <a:pPr/>
              <a:t>10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812724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830031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479608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203033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8300319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93731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65292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913018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793461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6047767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0109996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9354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93731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16517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4796085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2030332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8300319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937319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652920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9130186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793461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6047767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010999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16529209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93548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16517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47960852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203033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913018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79346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604776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010999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935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81651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98946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29" r:id="rId1"/>
    <p:sldLayoutId id="2147484430" r:id="rId2"/>
    <p:sldLayoutId id="2147484431" r:id="rId3"/>
    <p:sldLayoutId id="2147484432" r:id="rId4"/>
    <p:sldLayoutId id="2147484433" r:id="rId5"/>
    <p:sldLayoutId id="2147484434" r:id="rId6"/>
    <p:sldLayoutId id="2147484435" r:id="rId7"/>
    <p:sldLayoutId id="2147484436" r:id="rId8"/>
    <p:sldLayoutId id="2147484437" r:id="rId9"/>
    <p:sldLayoutId id="2147484438" r:id="rId10"/>
    <p:sldLayoutId id="214748443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98946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1" r:id="rId1"/>
    <p:sldLayoutId id="2147484442" r:id="rId2"/>
    <p:sldLayoutId id="2147484443" r:id="rId3"/>
    <p:sldLayoutId id="2147484444" r:id="rId4"/>
    <p:sldLayoutId id="2147484445" r:id="rId5"/>
    <p:sldLayoutId id="2147484446" r:id="rId6"/>
    <p:sldLayoutId id="2147484447" r:id="rId7"/>
    <p:sldLayoutId id="2147484448" r:id="rId8"/>
    <p:sldLayoutId id="2147484449" r:id="rId9"/>
    <p:sldLayoutId id="2147484450" r:id="rId10"/>
    <p:sldLayoutId id="214748445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7DA26DE-D93C-4C69-8AB9-0DC9DF594737}" type="datetimeFigureOut">
              <a:rPr lang="es-AR" smtClean="0"/>
              <a:pPr>
                <a:defRPr/>
              </a:pPr>
              <a:t>25/06/2016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A9779-67F1-4867-A584-55A69026F865}" type="slidenum">
              <a:rPr lang="es-AR" altLang="es-AR" smtClean="0"/>
              <a:pPr/>
              <a:t>‹#›</a:t>
            </a:fld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98946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53" r:id="rId1"/>
    <p:sldLayoutId id="2147484454" r:id="rId2"/>
    <p:sldLayoutId id="2147484455" r:id="rId3"/>
    <p:sldLayoutId id="2147484456" r:id="rId4"/>
    <p:sldLayoutId id="2147484457" r:id="rId5"/>
    <p:sldLayoutId id="2147484458" r:id="rId6"/>
    <p:sldLayoutId id="2147484459" r:id="rId7"/>
    <p:sldLayoutId id="2147484460" r:id="rId8"/>
    <p:sldLayoutId id="2147484461" r:id="rId9"/>
    <p:sldLayoutId id="2147484462" r:id="rId10"/>
    <p:sldLayoutId id="214748446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6" Type="http://schemas.microsoft.com/office/2007/relationships/hdphoto" Target="../media/hdphoto2.wdp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3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Relationship Id="rId6" Type="http://schemas.microsoft.com/office/2007/relationships/hdphoto" Target="../media/hdphoto4.wdp"/><Relationship Id="rId5" Type="http://schemas.openxmlformats.org/officeDocument/2006/relationships/image" Target="../media/image14.jpeg"/><Relationship Id="rId10" Type="http://schemas.microsoft.com/office/2007/relationships/hdphoto" Target="../media/hdphoto6.wdp"/><Relationship Id="rId4" Type="http://schemas.openxmlformats.org/officeDocument/2006/relationships/image" Target="../media/image11.png"/><Relationship Id="rId9" Type="http://schemas.openxmlformats.org/officeDocument/2006/relationships/image" Target="../media/image1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1 Imagen" descr="logo anclaje MIN agroind NUEV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976" y="6093296"/>
            <a:ext cx="4771790" cy="746997"/>
          </a:xfrm>
          <a:prstGeom prst="rect">
            <a:avLst/>
          </a:prstGeom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179512" y="1121976"/>
            <a:ext cx="8784976" cy="1730960"/>
          </a:xfrm>
          <a:prstGeom prst="rect">
            <a:avLst/>
          </a:prstGeom>
        </p:spPr>
        <p:txBody>
          <a:bodyPr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es-ES" sz="3200" dirty="0" smtClean="0">
                <a:solidFill>
                  <a:srgbClr val="3D3D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Módulo 3</a:t>
            </a:r>
          </a:p>
          <a:p>
            <a:pPr>
              <a:defRPr/>
            </a:pPr>
            <a:r>
              <a:rPr lang="es-ES" sz="1200" dirty="0" smtClean="0">
                <a:solidFill>
                  <a:srgbClr val="3D3D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es-ES" sz="1200" dirty="0" smtClean="0">
                <a:solidFill>
                  <a:srgbClr val="3D3D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s-ES" sz="36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  <a:ea typeface="+mn-ea"/>
                <a:cs typeface="Arial" charset="0"/>
              </a:rPr>
              <a:t>INTRODUCCIÓN Y REPASO DE MÉTODOS DE DETECCIÓN IMPERFECTA</a:t>
            </a:r>
            <a:endParaRPr lang="en-US" sz="36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  <a:ea typeface="+mn-ea"/>
              <a:cs typeface="Arial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323528" y="3284984"/>
            <a:ext cx="8496944" cy="244827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s-ES" sz="24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Dra. Andrea P. </a:t>
            </a:r>
            <a:r>
              <a:rPr lang="es-ES" sz="24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Goijman</a:t>
            </a:r>
          </a:p>
          <a:p>
            <a:pPr marL="0" indent="0" algn="ctr">
              <a:buNone/>
              <a:defRPr/>
            </a:pPr>
            <a:r>
              <a:rPr lang="es-ES" sz="2400" b="1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endParaRPr lang="es-ES" sz="2000" b="1" dirty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buNone/>
              <a:defRPr/>
            </a:pPr>
            <a:r>
              <a:rPr lang="es-E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Curso de Posgrado:  “Métodos cuantitativos de detección imperfecta para el análisis de poblaciones y comunidades de fauna silvestre”</a:t>
            </a:r>
            <a:endParaRPr lang="en-US" sz="2000" dirty="0" smtClean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endParaRPr lang="en-US" sz="1050" dirty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E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Dpto. </a:t>
            </a:r>
            <a:r>
              <a:rPr lang="es-ES" sz="20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 Ciencias Naturales, </a:t>
            </a:r>
            <a:r>
              <a:rPr lang="en-U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UNRC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27 </a:t>
            </a:r>
            <a:r>
              <a:rPr lang="en-US" sz="20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 </a:t>
            </a:r>
            <a:r>
              <a:rPr lang="en-US" sz="2000" dirty="0" err="1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Junio</a:t>
            </a:r>
            <a:r>
              <a:rPr lang="en-US" sz="2000" dirty="0">
                <a:solidFill>
                  <a:srgbClr val="3D3D49"/>
                </a:solidFill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1 de Julio 2016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endParaRPr lang="es-ES" sz="1050" dirty="0">
              <a:solidFill>
                <a:srgbClr val="3D3D49"/>
              </a:solidFill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05" t="-327" r="12517" b="90096"/>
          <a:stretch/>
        </p:blipFill>
        <p:spPr bwMode="auto">
          <a:xfrm>
            <a:off x="323528" y="-27384"/>
            <a:ext cx="8831985" cy="737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632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989615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 componentes de error en el proceso de observación para conteos: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Evitar el pensamiento explícito acerca de, o el modelado 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del,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proceso de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observación, ignorar los problemas y hacer supuestos difusos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259632" y="1196752"/>
            <a:ext cx="7488832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1475656" y="1196752"/>
            <a:ext cx="6696744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18" name="Picture 2" descr="http://i.imgur.com/lJH2J6S.pn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1153745"/>
            <a:ext cx="3888432" cy="291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84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1133631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 marL="1828800" lvl="4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Modelado teniendo en cuenta la </a:t>
            </a:r>
            <a:r>
              <a:rPr lang="es-ES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probabilidad de     detección</a:t>
            </a: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en los análisis</a:t>
            </a:r>
          </a:p>
          <a:p>
            <a:pPr marL="1828800" lvl="4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</a:p>
          <a:p>
            <a:pPr marL="1828800" lvl="4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Controlable con buen diseño/ observadores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s-ES" sz="20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 Aunque también puede ser modelado</a:t>
            </a:r>
            <a:endParaRPr lang="es-ES" sz="20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Bent-Up Arrow 7"/>
          <p:cNvSpPr/>
          <p:nvPr/>
        </p:nvSpPr>
        <p:spPr>
          <a:xfrm rot="5400000">
            <a:off x="2384757" y="4392107"/>
            <a:ext cx="270030" cy="504056"/>
          </a:xfrm>
          <a:prstGeom prst="bentUpArrow">
            <a:avLst>
              <a:gd name="adj1" fmla="val 6025"/>
              <a:gd name="adj2" fmla="val 15513"/>
              <a:gd name="adj3" fmla="val 20621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Bent-Up Arrow 9"/>
          <p:cNvSpPr/>
          <p:nvPr/>
        </p:nvSpPr>
        <p:spPr>
          <a:xfrm rot="5400000">
            <a:off x="2312749" y="2015843"/>
            <a:ext cx="270030" cy="504056"/>
          </a:xfrm>
          <a:prstGeom prst="bentUpArrow">
            <a:avLst>
              <a:gd name="adj1" fmla="val 6025"/>
              <a:gd name="adj2" fmla="val 15513"/>
              <a:gd name="adj3" fmla="val 20621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6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ESTUDIOS QUE INCORPORAN PROBABILIDAD DE DETECCIÓN 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1450288"/>
            <a:ext cx="8064896" cy="521907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Observacionales: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no se identifican individuos</a:t>
            </a:r>
            <a:endParaRPr lang="es-ES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Registros de </a:t>
            </a:r>
            <a:r>
              <a:rPr lang="es-E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</a:t>
            </a: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individuos), rastros, sonidos, etc. 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Presente y Detectado / Presente y No Detectado/ Ausente y No Detectado / Ausente y Detectado</a:t>
            </a: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Registros de 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especies, </a:t>
            </a: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rastros, 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6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etc. 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+ Distancias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Probabilidad de detección en función de distancias</a:t>
            </a:r>
          </a:p>
          <a:p>
            <a:pPr marL="0" indent="0">
              <a:spcBef>
                <a:spcPts val="18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CMR (Captura-Marcado-Recaptura):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identifican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</a:t>
            </a:r>
            <a:endParaRPr lang="es-ES" sz="28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71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ESTUDIOS QUE INCORPORAN PROBABILIDAD DE DETECCIÓN 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1594304"/>
            <a:ext cx="8064896" cy="521907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Observacionales: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no se identifican individuos</a:t>
            </a:r>
            <a:endParaRPr lang="es-ES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1800"/>
              </a:spcBef>
              <a:spcAft>
                <a:spcPts val="0"/>
              </a:spcAft>
              <a:buNone/>
              <a:defRPr/>
            </a:pPr>
            <a:r>
              <a:rPr lang="es-ES" sz="2800" b="1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Estudios CMR (Captura-Marcado-Recaptura):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lo general </a:t>
            </a: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 </a:t>
            </a:r>
            <a:r>
              <a:rPr lang="es-ES" sz="28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identifican individuos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Captura física, Marcado (artificial o natural)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Avistajes</a:t>
            </a:r>
            <a:r>
              <a:rPr lang="es-E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y Detección de Marcas naturales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n-U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Remociones</a:t>
            </a:r>
            <a:r>
              <a:rPr lang="en-U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sz="26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Telemetría</a:t>
            </a:r>
            <a:r>
              <a:rPr lang="en-US" sz="26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endParaRPr lang="es-ES" sz="26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11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CLASIFICACIÓN y SELECCIÓN de MODELOS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917467"/>
            <a:ext cx="8064896" cy="546386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Distribución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Relación con hábitat/ paisaje / recursos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Abundancia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Supervivencia, otros parámetros demográficos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Tiempo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Organismo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Puede ser capturado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Puede ser recapturado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Puede ser identificado a nivel individual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Marcas permanentes</a:t>
            </a: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Disponibilidad de datos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05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CLASIFICACIÓN y SELECCIÓN de MODELOS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917467"/>
            <a:ext cx="8064896" cy="546386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POBLACION CERRADA</a:t>
            </a:r>
          </a:p>
          <a:p>
            <a:pPr marL="569913"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Asume abundancia constante durante el estudio</a:t>
            </a: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hay ganancias ni pérdidas en la población</a:t>
            </a: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Supuesto aproximado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defRPr/>
            </a:pPr>
            <a:endParaRPr lang="es-ES" sz="7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POBLACION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ABIERTA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569913" lvl="1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Permite cambios en la abundancia durante el estudio</a:t>
            </a: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Pérdidas (muertes o emigraciones) o ganancias (reproducción o inmigración</a:t>
            </a: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-ES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908050" lvl="2">
              <a:spcBef>
                <a:spcPts val="600"/>
              </a:spcBef>
              <a:spcAft>
                <a:spcPts val="0"/>
              </a:spcAft>
              <a:defRPr/>
            </a:pPr>
            <a:r>
              <a:rPr lang="es-ES" sz="2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Foco de la estimación en tasas como las de supervivencia, reproducción, y abundancias</a:t>
            </a:r>
            <a:endParaRPr lang="es-ES" sz="20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1160748" y="5277108"/>
                <a:ext cx="7587716" cy="600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indent="0">
                  <a:spcBef>
                    <a:spcPts val="600"/>
                  </a:spcBef>
                  <a:spcAft>
                    <a:spcPts val="600"/>
                  </a:spcAft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ES" sz="2800" i="1" smtClean="0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𝑁</m:t>
                      </m:r>
                      <m:d>
                        <m:dPr>
                          <m:ctrlPr>
                            <a:rPr lang="es-E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s-E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  <m:r>
                            <a:rPr lang="es-E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+1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=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𝑁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+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𝐵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+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𝐼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−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𝐷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−</m:t>
                      </m:r>
                      <m:r>
                        <a:rPr lang="en-US" sz="2800" i="1">
                          <a:solidFill>
                            <a:schemeClr val="tx1"/>
                          </a:solidFill>
                          <a:latin typeface="Cambria Math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𝐸</m:t>
                      </m:r>
                      <m:d>
                        <m:dPr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chemeClr val="tx1"/>
                              </a:solidFill>
                              <a:latin typeface="Cambria Math"/>
                              <a:ea typeface="Verdana" panose="020B0604030504040204" pitchFamily="34" charset="0"/>
                              <a:cs typeface="Verdana" panose="020B0604030504040204" pitchFamily="34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  <a:latin typeface="Gill Sans MT" panose="020B0502020104020203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0748" y="5277108"/>
                <a:ext cx="7587716" cy="600164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280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6025025"/>
              </p:ext>
            </p:extLst>
          </p:nvPr>
        </p:nvGraphicFramePr>
        <p:xfrm>
          <a:off x="179512" y="116629"/>
          <a:ext cx="8928993" cy="673038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48072"/>
                <a:gridCol w="2160240"/>
                <a:gridCol w="3485897"/>
                <a:gridCol w="2634784"/>
              </a:tblGrid>
              <a:tr h="476352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MÉTODOS POBLACIONES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PARÁMETROS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762000">
                <a:tc rowSpan="6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dirty="0" smtClean="0">
                          <a:latin typeface="Gill Sans MT" panose="020B0502020104020203" pitchFamily="34" charset="0"/>
                        </a:rPr>
                        <a:t>OBSERVACIÓN</a:t>
                      </a: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200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OCUPACIÓN</a:t>
                      </a:r>
                      <a:endParaRPr lang="es-ES" sz="2200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 SIMPLE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Ocupación (Psi), 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Detección (p)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762000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ESTACIONES MULTIPLES (POBLAC. ABIERTA)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Psi, p, Colonización (</a:t>
                      </a:r>
                      <a:r>
                        <a:rPr lang="es-ES" sz="2200" dirty="0" smtClean="0">
                          <a:latin typeface="Arial"/>
                          <a:cs typeface="Arial"/>
                        </a:rPr>
                        <a:t>Ɣ</a:t>
                      </a: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),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Extinción (</a:t>
                      </a:r>
                      <a:r>
                        <a:rPr lang="es-ES" sz="2200" dirty="0" smtClean="0">
                          <a:latin typeface="Arial"/>
                          <a:cs typeface="Arial"/>
                        </a:rPr>
                        <a:t>Ɛ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762000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ROYLE-NICHOLS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Psi, p, Abundancia (N)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762000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MODELOS N-MIXTOS</a:t>
                      </a:r>
                    </a:p>
                    <a:p>
                      <a:pPr marL="0" algn="ctr" defTabSz="914400" rtl="0" eaLnBrk="1" latinLnBrk="0" hangingPunct="1"/>
                      <a:endParaRPr lang="es-ES" sz="2200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 SIMPLE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N,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p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2000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s-ES" sz="2200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ESTACIONES MULTIPLES (POBLAC. ABIERTA)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N, p, </a:t>
                      </a:r>
                      <a:r>
                        <a:rPr lang="es-ES" sz="2200" dirty="0" smtClean="0">
                          <a:latin typeface="Arial"/>
                          <a:cs typeface="Arial"/>
                        </a:rPr>
                        <a:t>etc.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762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2400" b="1" dirty="0" smtClean="0">
                        <a:latin typeface="Gill Sans MT" panose="020B0502020104020203" pitchFamily="34" charset="0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MUESTREO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DE DISTANCIAS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“DISTANCE SAMPLING”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Densidad, N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88112">
                <a:tc rowSpan="2">
                  <a:txBody>
                    <a:bodyPr/>
                    <a:lstStyle/>
                    <a:p>
                      <a:pPr algn="ctr"/>
                      <a:r>
                        <a:rPr lang="es-ES" sz="24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CMR</a:t>
                      </a:r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POBLACIONES</a:t>
                      </a:r>
                      <a:r>
                        <a:rPr lang="es-ES" sz="2200" baseline="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 CERRADAS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793922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POBLACIONES ABIERTAS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180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001781"/>
              </p:ext>
            </p:extLst>
          </p:nvPr>
        </p:nvGraphicFramePr>
        <p:xfrm>
          <a:off x="107504" y="44624"/>
          <a:ext cx="8964487" cy="670247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50648"/>
                <a:gridCol w="2168827"/>
                <a:gridCol w="3470125"/>
                <a:gridCol w="2674887"/>
              </a:tblGrid>
              <a:tr h="610147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MÉTODOS  POBLACIONES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PARÁMETROS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932783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dirty="0" smtClean="0">
                          <a:latin typeface="Gill Sans MT" panose="020B0502020104020203" pitchFamily="34" charset="0"/>
                        </a:rPr>
                        <a:t>OBSESVAC</a:t>
                      </a: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OCUPACIÓN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932783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kern="1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MODELOS N-MIXTOS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932783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MUESTREO</a:t>
                      </a:r>
                      <a:r>
                        <a:rPr lang="es-ES" sz="2200" baseline="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 DE DISTANCIAS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23495">
                <a:tc rowSpan="4">
                  <a:txBody>
                    <a:bodyPr/>
                    <a:lstStyle/>
                    <a:p>
                      <a:pPr algn="ctr"/>
                      <a:r>
                        <a:rPr lang="es-ES" sz="24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CMR</a:t>
                      </a:r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POBLACIONES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CERRADAS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LINCOLN-PETERSEN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(L-P)  (k=2)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b="1" dirty="0" smtClean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</a:rPr>
                        <a:t>N</a:t>
                      </a:r>
                      <a:r>
                        <a:rPr lang="es-ES" sz="2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, Captura (p)</a:t>
                      </a:r>
                      <a:endParaRPr lang="es-ES" sz="2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23495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ill Sans MT" panose="020B0502020104020203" pitchFamily="34" charset="0"/>
                        </a:rPr>
                        <a:t>MULTIPLE CMR (k&gt;2)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1" kern="1200" dirty="0" smtClean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N</a:t>
                      </a:r>
                      <a:r>
                        <a:rPr lang="en-US" sz="2200" dirty="0" smtClean="0">
                          <a:latin typeface="Gill Sans MT" panose="020B0502020104020203" pitchFamily="34" charset="0"/>
                        </a:rPr>
                        <a:t>, p, </a:t>
                      </a:r>
                      <a:r>
                        <a:rPr lang="en-US" sz="2200" dirty="0" err="1" smtClean="0">
                          <a:latin typeface="Gill Sans MT" panose="020B0502020104020203" pitchFamily="34" charset="0"/>
                        </a:rPr>
                        <a:t>Recaptura</a:t>
                      </a:r>
                      <a:r>
                        <a:rPr lang="en-US" sz="2200" dirty="0" smtClean="0">
                          <a:latin typeface="Gill Sans MT" panose="020B0502020104020203" pitchFamily="34" charset="0"/>
                        </a:rPr>
                        <a:t> (c)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23495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REMOCIÓN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b="1" kern="1200" dirty="0" smtClean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N</a:t>
                      </a: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, p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23495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POBLACIONES ABIERTAS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342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4512903"/>
              </p:ext>
            </p:extLst>
          </p:nvPr>
        </p:nvGraphicFramePr>
        <p:xfrm>
          <a:off x="72008" y="72009"/>
          <a:ext cx="8964488" cy="666935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50648"/>
                <a:gridCol w="2168828"/>
                <a:gridCol w="3499754"/>
                <a:gridCol w="2645258"/>
              </a:tblGrid>
              <a:tr h="639012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MÉTODOS  POBLACIONES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PARÁMETROS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33231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dirty="0" smtClean="0">
                          <a:latin typeface="Gill Sans MT" panose="020B0502020104020203" pitchFamily="34" charset="0"/>
                        </a:rPr>
                        <a:t>OBS…</a:t>
                      </a: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OCUPACIÓN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33231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kern="1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MODELOS N-MIXTOS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33231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MUESTREO</a:t>
                      </a:r>
                      <a:r>
                        <a:rPr lang="es-ES" sz="2200" baseline="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 DE DISTANCIAS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33231">
                <a:tc rowSpan="4">
                  <a:txBody>
                    <a:bodyPr/>
                    <a:lstStyle/>
                    <a:p>
                      <a:pPr algn="ctr"/>
                      <a:r>
                        <a:rPr lang="es-ES" sz="24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CMR</a:t>
                      </a:r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POBLACIONES</a:t>
                      </a:r>
                      <a:r>
                        <a:rPr lang="es-ES" sz="2200" baseline="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 CERRADAS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899141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POBLACIONES ABIERTAS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DESTINOS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CONOCIDOS (</a:t>
                      </a:r>
                      <a:r>
                        <a:rPr lang="es-ES" sz="2200" baseline="0" dirty="0" err="1" smtClean="0">
                          <a:latin typeface="Gill Sans MT" panose="020B0502020104020203" pitchFamily="34" charset="0"/>
                        </a:rPr>
                        <a:t>telem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.)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b="1" baseline="0" dirty="0" smtClean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</a:rPr>
                        <a:t>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9141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ÉXITO DE NIDIFICACIÓN, </a:t>
                      </a:r>
                      <a:endParaRPr lang="es-ES" sz="2200" baseline="0" dirty="0" smtClean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b="1" kern="1200" baseline="0" dirty="0" smtClean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9141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DISTRIBUCION DE EDADES</a:t>
                      </a:r>
                      <a:endParaRPr lang="es-ES" sz="2200" baseline="0" dirty="0" smtClean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b="1" kern="1200" baseline="0" dirty="0" smtClean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S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y Reproducción (b)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14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903539"/>
              </p:ext>
            </p:extLst>
          </p:nvPr>
        </p:nvGraphicFramePr>
        <p:xfrm>
          <a:off x="107504" y="44624"/>
          <a:ext cx="8928991" cy="679241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48072"/>
                <a:gridCol w="2160240"/>
                <a:gridCol w="3485896"/>
                <a:gridCol w="2634783"/>
              </a:tblGrid>
              <a:tr h="432048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MÉTODOS  POBLACIONES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PARÁMETROS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550912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dirty="0" smtClean="0">
                          <a:latin typeface="Gill Sans MT" panose="020B0502020104020203" pitchFamily="34" charset="0"/>
                        </a:rPr>
                        <a:t>OBS…</a:t>
                      </a: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OCUPACIÓN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626991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kern="1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MODELOS N-MIXTOS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585071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MUESTREO</a:t>
                      </a:r>
                      <a:r>
                        <a:rPr lang="es-ES" sz="2200" baseline="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 DE DISTANCIAS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716009">
                <a:tc rowSpan="6">
                  <a:txBody>
                    <a:bodyPr/>
                    <a:lstStyle/>
                    <a:p>
                      <a:pPr algn="ctr"/>
                      <a:r>
                        <a:rPr lang="es-ES" sz="24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CMR</a:t>
                      </a:r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POBLACIONES</a:t>
                      </a:r>
                      <a:r>
                        <a:rPr lang="es-ES" sz="2200" baseline="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 CERRADAS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50304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POBLACIONES ABIERTAS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baseline="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METOD.  ESTIMACION S.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2200" baseline="0" dirty="0" smtClean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2000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RECUPERACIONES ME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MARCAS </a:t>
                      </a: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MUERTAS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Tasa de recuperación (f), </a:t>
                      </a:r>
                      <a:r>
                        <a:rPr lang="es-ES" sz="2200" b="1" baseline="0" dirty="0" smtClean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</a:rPr>
                        <a:t>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2000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CJS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baseline="0" dirty="0" smtClean="0">
                          <a:latin typeface="Gill Sans MT" panose="020B0502020104020203" pitchFamily="34" charset="0"/>
                          <a:cs typeface="Arial"/>
                        </a:rPr>
                        <a:t>Supervivencia (</a:t>
                      </a:r>
                      <a:r>
                        <a:rPr lang="el-GR" sz="2200" b="1" baseline="0" dirty="0" smtClean="0">
                          <a:solidFill>
                            <a:srgbClr val="C00000"/>
                          </a:solidFill>
                          <a:latin typeface="Arial"/>
                          <a:cs typeface="Arial"/>
                        </a:rPr>
                        <a:t>Φ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  <a:cs typeface="Arial"/>
                        </a:rPr>
                        <a:t>), p</a:t>
                      </a:r>
                      <a:endParaRPr lang="es-ES" sz="2200" baseline="0" dirty="0" smtClean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762000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JS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2200" b="1" dirty="0" smtClean="0">
                          <a:solidFill>
                            <a:srgbClr val="C00000"/>
                          </a:solidFill>
                          <a:latin typeface="Arial"/>
                          <a:cs typeface="Arial"/>
                        </a:rPr>
                        <a:t>Φ</a:t>
                      </a:r>
                      <a:r>
                        <a:rPr lang="es-ES" sz="2200" dirty="0" smtClean="0">
                          <a:latin typeface="Gill Sans MT" panose="020B0502020104020203" pitchFamily="34" charset="0"/>
                          <a:cs typeface="Arial"/>
                        </a:rPr>
                        <a:t>, p, N, reclutamiento (B)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</a:tr>
              <a:tr h="762000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DISEÑOS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ROBUSTOS (cerradas y abiertas)</a:t>
                      </a:r>
                      <a:endParaRPr lang="es-ES" sz="2200" dirty="0" smtClean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200" b="1" dirty="0" smtClean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</a:rPr>
                        <a:t>S</a:t>
                      </a:r>
                      <a:r>
                        <a:rPr lang="es-ES" sz="2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, N, p, c, emigración</a:t>
                      </a:r>
                      <a:r>
                        <a:rPr lang="es-ES" sz="2200" baseline="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 temporal (</a:t>
                      </a:r>
                      <a:r>
                        <a:rPr lang="es-ES" sz="220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ɣ)</a:t>
                      </a:r>
                      <a:endParaRPr lang="es-ES" sz="2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079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DETECCIÓN IMPERFECTA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1124744"/>
            <a:ext cx="8064896" cy="48965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 prácticamente cualquier estudio es imposible asegurarse que todos los animales presentes sean detectados.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Asumir detección total es hacer un “censo” de una población (o comunidad)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Todos los individuos son registrados sin error.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Cuando hacemos un muestreo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muestreamos el área completa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Perdemos registros de algunos animales presentes</a:t>
            </a:r>
          </a:p>
        </p:txBody>
      </p:sp>
    </p:spTree>
    <p:extLst>
      <p:ext uri="{BB962C8B-B14F-4D97-AF65-F5344CB8AC3E}">
        <p14:creationId xmlns:p14="http://schemas.microsoft.com/office/powerpoint/2010/main" val="172488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7950627"/>
              </p:ext>
            </p:extLst>
          </p:nvPr>
        </p:nvGraphicFramePr>
        <p:xfrm>
          <a:off x="107504" y="44622"/>
          <a:ext cx="9001000" cy="662473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53298"/>
                <a:gridCol w="2177662"/>
                <a:gridCol w="3514008"/>
                <a:gridCol w="2656032"/>
              </a:tblGrid>
              <a:tr h="517874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MÉTODOS POBLACIONES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PARÁMETROS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11688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dirty="0" smtClean="0">
                          <a:latin typeface="Gill Sans MT" panose="020B0502020104020203" pitchFamily="34" charset="0"/>
                        </a:rPr>
                        <a:t>OBS…</a:t>
                      </a: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OCUPACIÓN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5"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kern="1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POBLACIONES</a:t>
                      </a:r>
                    </a:p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 rowSpan="5" hMerge="1"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</a:tcPr>
                </a:tc>
              </a:tr>
              <a:tr h="811688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kern="1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MODELOS N-MIXTOS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 vMerge="1"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11688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MUESTREO</a:t>
                      </a:r>
                      <a:r>
                        <a:rPr lang="es-ES" sz="2200" baseline="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 DE DISTANCIAS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 vMerge="1"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11688">
                <a:tc rowSpan="2">
                  <a:txBody>
                    <a:bodyPr/>
                    <a:lstStyle/>
                    <a:p>
                      <a:pPr algn="ctr"/>
                      <a:r>
                        <a:rPr lang="es-ES" sz="24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CMR</a:t>
                      </a:r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POBLACIONES</a:t>
                      </a:r>
                      <a:r>
                        <a:rPr lang="es-ES" sz="2200" baseline="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 CERRADAS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 vMerge="1"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811688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solidFill>
                            <a:srgbClr val="636382"/>
                          </a:solidFill>
                          <a:latin typeface="Gill Sans MT" panose="020B0502020104020203" pitchFamily="34" charset="0"/>
                        </a:rPr>
                        <a:t>POBLACIONES ABIERTAS</a:t>
                      </a:r>
                      <a:endParaRPr lang="es-ES" sz="2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2200" dirty="0" smtClean="0">
                        <a:latin typeface="Gill Sans MT" panose="020B0502020104020203" pitchFamily="34" charset="0"/>
                      </a:endParaRPr>
                    </a:p>
                  </a:txBody>
                  <a:tcPr>
                    <a:lnT w="12700" cmpd="sng">
                      <a:noFill/>
                    </a:lnT>
                  </a:tcPr>
                </a:tc>
                <a:tc hMerge="1" vMerge="1">
                  <a:txBody>
                    <a:bodyPr/>
                    <a:lstStyle/>
                    <a:p>
                      <a:endParaRPr lang="es-ES" sz="2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</a:tr>
              <a:tr h="523465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s-ES" sz="2400" b="1" kern="1200" dirty="0">
                        <a:solidFill>
                          <a:schemeClr val="lt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400" b="1" kern="1200" dirty="0" smtClean="0">
                          <a:solidFill>
                            <a:schemeClr val="lt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MÉTODOS COMUNIDADES</a:t>
                      </a:r>
                      <a:endParaRPr lang="es-ES" sz="2400" b="1" kern="1200" dirty="0">
                        <a:solidFill>
                          <a:schemeClr val="lt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400" b="1" kern="1200" dirty="0" smtClean="0">
                          <a:solidFill>
                            <a:schemeClr val="lt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PARÁMETROS</a:t>
                      </a:r>
                      <a:endParaRPr lang="es-ES" sz="2400" b="1" kern="1200" dirty="0">
                        <a:solidFill>
                          <a:schemeClr val="lt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</a:tr>
              <a:tr h="762480">
                <a:tc row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4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OBS</a:t>
                      </a:r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200" kern="1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OCUPACIÓN</a:t>
                      </a:r>
                      <a:endParaRPr lang="es-ES" sz="2200" kern="1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s-ES" sz="2200" kern="1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ESTACION SIMPLE</a:t>
                      </a:r>
                    </a:p>
                    <a:p>
                      <a:pPr marL="0" algn="l" defTabSz="914400" rtl="0" eaLnBrk="1" latinLnBrk="0" hangingPunct="1"/>
                      <a:r>
                        <a:rPr lang="es-ES" sz="2200" kern="1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ESTACIONES</a:t>
                      </a:r>
                      <a:r>
                        <a:rPr lang="es-ES" sz="2200" kern="1200" baseline="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 MULTIPLES</a:t>
                      </a:r>
                    </a:p>
                    <a:p>
                      <a:pPr marL="0" algn="l" defTabSz="914400" rtl="0" eaLnBrk="1" latinLnBrk="0" hangingPunct="1"/>
                      <a:r>
                        <a:rPr lang="es-ES" sz="2200" kern="1200" baseline="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… </a:t>
                      </a:r>
                      <a:endParaRPr lang="es-ES" sz="2200" kern="1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200" kern="1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R,</a:t>
                      </a:r>
                      <a:r>
                        <a:rPr lang="es-ES" sz="2200" kern="1200" baseline="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 Psi, p</a:t>
                      </a:r>
                      <a:endParaRPr lang="es-ES" sz="2200" kern="1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762480">
                <a:tc v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s-ES" sz="2200" kern="1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200" kern="1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N-MIXTOS</a:t>
                      </a:r>
                      <a:endParaRPr lang="es-ES" sz="2200" kern="1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s-ES" sz="2200" kern="1200" dirty="0">
                        <a:solidFill>
                          <a:srgbClr val="636382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2200" kern="1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R,</a:t>
                      </a:r>
                      <a:r>
                        <a:rPr lang="es-ES" sz="2200" kern="1200" baseline="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 N, p</a:t>
                      </a:r>
                      <a:endParaRPr lang="es-ES" sz="2200" kern="1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971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6988"/>
            <a:ext cx="9144000" cy="691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 rot="19495237">
            <a:off x="-76327" y="2828837"/>
            <a:ext cx="9033820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s-ES" sz="72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Gill Sans MT" panose="020B0502020104020203" pitchFamily="34" charset="0"/>
              </a:rPr>
              <a:t>SOLO ALGUNOS!!!!</a:t>
            </a:r>
            <a:endParaRPr lang="es-ES" sz="72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19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6675"/>
            <a:ext cx="9144000" cy="691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 rot="19495237">
            <a:off x="-76327" y="2828837"/>
            <a:ext cx="9033820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s-ES" sz="72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Gill Sans MT" panose="020B0502020104020203" pitchFamily="34" charset="0"/>
              </a:rPr>
              <a:t>SOLO ALGUNOS!!!!</a:t>
            </a:r>
            <a:endParaRPr lang="es-ES" sz="72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95" r="3077" b="2286"/>
          <a:stretch/>
        </p:blipFill>
        <p:spPr>
          <a:xfrm>
            <a:off x="141889" y="0"/>
            <a:ext cx="4646135" cy="57900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1117956"/>
            <a:ext cx="3721713" cy="5556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623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" y="6638"/>
            <a:ext cx="9144000" cy="691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 rot="19495237">
            <a:off x="-76327" y="2828837"/>
            <a:ext cx="9033820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s-ES" sz="72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Gill Sans MT" panose="020B0502020104020203" pitchFamily="34" charset="0"/>
              </a:rPr>
              <a:t>SOLO ALGUNOS!!!!</a:t>
            </a:r>
            <a:endParaRPr lang="es-ES" sz="72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95" r="3077" b="2286"/>
          <a:stretch/>
        </p:blipFill>
        <p:spPr>
          <a:xfrm>
            <a:off x="141889" y="0"/>
            <a:ext cx="4162097" cy="51868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583" y="550230"/>
            <a:ext cx="4041364" cy="60341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101" y="0"/>
            <a:ext cx="5091798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728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996873"/>
              </p:ext>
            </p:extLst>
          </p:nvPr>
        </p:nvGraphicFramePr>
        <p:xfrm>
          <a:off x="2" y="2"/>
          <a:ext cx="9143999" cy="638132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63677"/>
                <a:gridCol w="2507225"/>
                <a:gridCol w="3908322"/>
                <a:gridCol w="2064775"/>
              </a:tblGrid>
              <a:tr h="481761">
                <a:tc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s-ES" sz="2400" b="1" dirty="0" smtClean="0">
                          <a:latin typeface="Gill Sans MT" panose="020B0502020104020203" pitchFamily="34" charset="0"/>
                        </a:rPr>
                        <a:t>MÉTODOS (ESTE</a:t>
                      </a:r>
                      <a:r>
                        <a:rPr lang="es-ES" sz="2400" b="1" baseline="0" dirty="0" smtClean="0">
                          <a:latin typeface="Gill Sans MT" panose="020B0502020104020203" pitchFamily="34" charset="0"/>
                        </a:rPr>
                        <a:t> CURSO)</a:t>
                      </a:r>
                      <a:endParaRPr lang="es-ES" sz="2400" b="1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smtClean="0">
                          <a:latin typeface="Gill Sans MT" panose="020B0502020104020203" pitchFamily="34" charset="0"/>
                        </a:rPr>
                        <a:t>MODULOS</a:t>
                      </a:r>
                      <a:endParaRPr lang="es-ES" sz="24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612766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dirty="0" smtClean="0">
                          <a:latin typeface="Gill Sans MT" panose="020B0502020104020203" pitchFamily="34" charset="0"/>
                        </a:rPr>
                        <a:t>OBSERVACION</a:t>
                      </a: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OCUPACIÓN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ESTACIÓN SIMPLE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Modulo 5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612766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ESTACIONES MULTIPLES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Modulo 6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802935">
                <a:tc vMerge="1">
                  <a:txBody>
                    <a:bodyPr/>
                    <a:lstStyle/>
                    <a:p>
                      <a:endParaRPr lang="es-ES" sz="200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MUESTREO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DE DISTANCIAS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“DISTANCE SAMPLING”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Modulo 7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</a:tr>
              <a:tr h="612766">
                <a:tc rowSpan="5">
                  <a:txBody>
                    <a:bodyPr/>
                    <a:lstStyle/>
                    <a:p>
                      <a:pPr algn="ctr"/>
                      <a:r>
                        <a:rPr lang="es-ES" sz="24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CMR</a:t>
                      </a:r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POBLACIONES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CERRADAS</a:t>
                      </a:r>
                      <a:endParaRPr lang="es-ES" sz="2200" dirty="0" smtClean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LINCOLN-PETERSEN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(L-P)  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Módulo</a:t>
                      </a:r>
                      <a:r>
                        <a:rPr lang="es-ES" sz="2200" baseline="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 4</a:t>
                      </a:r>
                      <a:endParaRPr lang="es-ES" sz="220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551340">
                <a:tc vMerge="1">
                  <a:txBody>
                    <a:bodyPr/>
                    <a:lstStyle/>
                    <a:p>
                      <a:pPr algn="ctr"/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ill Sans MT" panose="020B0502020104020203" pitchFamily="34" charset="0"/>
                        </a:rPr>
                        <a:t>MULTIPLE CMR (k&gt;2)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Módulo</a:t>
                      </a:r>
                      <a:r>
                        <a:rPr lang="es-ES" sz="2200" baseline="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 4</a:t>
                      </a:r>
                      <a:endParaRPr lang="es-ES" sz="2200" dirty="0" smtClean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565477">
                <a:tc vMerge="1">
                  <a:txBody>
                    <a:bodyPr/>
                    <a:lstStyle/>
                    <a:p>
                      <a:pPr algn="ctr"/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POBLACIONES ABIERTAS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CJS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Módulo</a:t>
                      </a:r>
                      <a:r>
                        <a:rPr lang="es-ES" sz="2200" baseline="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 4</a:t>
                      </a:r>
                      <a:endParaRPr lang="es-ES" sz="2200" dirty="0" smtClean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612766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JS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Módulo</a:t>
                      </a:r>
                      <a:r>
                        <a:rPr lang="es-ES" sz="2200" baseline="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 4</a:t>
                      </a:r>
                      <a:endParaRPr lang="es-ES" sz="2200" dirty="0" smtClean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</a:tr>
              <a:tr h="725815">
                <a:tc vMerge="1">
                  <a:txBody>
                    <a:bodyPr/>
                    <a:lstStyle/>
                    <a:p>
                      <a:endParaRPr lang="es-ES" sz="20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DISEÑOS</a:t>
                      </a:r>
                      <a:r>
                        <a:rPr lang="es-ES" sz="2200" baseline="0" dirty="0" smtClean="0">
                          <a:latin typeface="Gill Sans MT" panose="020B0502020104020203" pitchFamily="34" charset="0"/>
                        </a:rPr>
                        <a:t> ROBUSTOS</a:t>
                      </a:r>
                      <a:endParaRPr lang="es-ES" sz="2200" dirty="0" smtClean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Módulo</a:t>
                      </a:r>
                      <a:r>
                        <a:rPr lang="es-ES" sz="2200" baseline="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 4</a:t>
                      </a:r>
                      <a:endParaRPr lang="es-ES" sz="2200" dirty="0" smtClean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</a:tr>
              <a:tr h="802935">
                <a:tc>
                  <a:txBody>
                    <a:bodyPr/>
                    <a:lstStyle/>
                    <a:p>
                      <a:pPr algn="ctr"/>
                      <a:r>
                        <a:rPr lang="es-ES" sz="2400" b="1" kern="1200" dirty="0" smtClean="0">
                          <a:solidFill>
                            <a:schemeClr val="dk1"/>
                          </a:solidFill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OBS</a:t>
                      </a:r>
                      <a:endParaRPr lang="es-ES" sz="2400" b="1" kern="1200" dirty="0">
                        <a:solidFill>
                          <a:schemeClr val="dk1"/>
                        </a:solidFill>
                        <a:latin typeface="Gill Sans MT" panose="020B0502020104020203" pitchFamily="34" charset="0"/>
                        <a:ea typeface="+mn-ea"/>
                        <a:cs typeface="+mn-cs"/>
                      </a:endParaRPr>
                    </a:p>
                  </a:txBody>
                  <a:tcPr vert="vert270"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OCUPACION COMUNIDADES</a:t>
                      </a:r>
                      <a:endParaRPr lang="es-ES" sz="2200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latin typeface="Gill Sans MT" panose="020B0502020104020203" pitchFamily="34" charset="0"/>
                        </a:rPr>
                        <a:t>ESTACIÓN 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20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Módulo</a:t>
                      </a:r>
                      <a:r>
                        <a:rPr lang="es-ES" sz="2200" baseline="0" dirty="0" smtClean="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</a:rPr>
                        <a:t> 10</a:t>
                      </a:r>
                      <a:endParaRPr lang="es-ES" sz="2200" dirty="0" smtClean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8494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1600" y="107921"/>
            <a:ext cx="813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REFERENCIAS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71600" y="836712"/>
            <a:ext cx="7866218" cy="5723127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Gill Sans MT" panose="020B0502020104020203" pitchFamily="34" charset="0"/>
                <a:cs typeface="+mn-cs"/>
              </a:rPr>
              <a:t>Conroy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M. J., and J. P. Carroll. 2009. Quantitative conservation of vertebrates. Wiley-Blackwell,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Chichester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West Sussex, UK ; Hoboken, NJ.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  <a:cs typeface="+mn-cs"/>
              </a:rPr>
              <a:t>Cooch, E. G., and G. C. White. 2013. Program MARK: a gentle introduction. 12th edition. Available online with the MARK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programme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Gill Sans MT" panose="020B0502020104020203" pitchFamily="34" charset="0"/>
                <a:cs typeface="+mn-cs"/>
              </a:rPr>
              <a:t>Kéry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M., and M. Schaub. 2012. Bayesian population analysis using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WinBUGS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: a hierarchical perspective. Access Online via Elsevier.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Gill Sans MT" panose="020B0502020104020203" pitchFamily="34" charset="0"/>
                <a:cs typeface="+mn-cs"/>
              </a:rPr>
              <a:t>Royle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J. A., and R. M.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Dorazio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. 2008. Hierarchical modeling and inference in ecology: the analysis of data from populations,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metapopulations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 and communities. Academic Press.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Gill Sans MT" panose="020B0502020104020203" pitchFamily="34" charset="0"/>
                <a:cs typeface="+mn-cs"/>
              </a:rPr>
              <a:t>Royle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, J. A., and M. </a:t>
            </a:r>
            <a:r>
              <a:rPr lang="en-US" sz="2000" dirty="0" err="1">
                <a:latin typeface="Gill Sans MT" panose="020B0502020104020203" pitchFamily="34" charset="0"/>
                <a:cs typeface="+mn-cs"/>
              </a:rPr>
              <a:t>Kery</a:t>
            </a:r>
            <a:r>
              <a:rPr lang="en-US" sz="2000" dirty="0">
                <a:latin typeface="Gill Sans MT" panose="020B0502020104020203" pitchFamily="34" charset="0"/>
                <a:cs typeface="+mn-cs"/>
              </a:rPr>
              <a:t>. 2016. Applied Hierarchical Modeling in Ecology: Analysis of distribution, abundance and species richness in R and BUGS: Volume 1: Prelude and Static Models Books. Academic Press.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  <a:cs typeface="+mn-cs"/>
              </a:rPr>
              <a:t>Williams, B., J. Nichols, and M. Conroy. 2002. Analysis and Management of Animal Populations: Modeling, Estimation, and Decision Making. Academic Press, San Diego, CA.</a:t>
            </a:r>
          </a:p>
          <a:p>
            <a:pPr marL="342900" indent="-342900" eaLnBrk="1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000" dirty="0" err="1">
              <a:latin typeface="Gill Sans MT" panose="020B0502020104020203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349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DETECCIÓN IMPERFECTA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1124744"/>
            <a:ext cx="8064896" cy="48965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Desafortunadamente muchos diseños de muestreo en conservación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Ignoran la detección incompleta de animales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sumen que la probabilidad de detección es homogénea en espacio y tiempo.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Ignorarla nos puede llevar a sesgos importantes y conclusiones falsas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401" r="21121" b="10575"/>
          <a:stretch/>
        </p:blipFill>
        <p:spPr bwMode="auto">
          <a:xfrm rot="16200000">
            <a:off x="5463625" y="3168495"/>
            <a:ext cx="2609241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42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DETECCIÓN IMPERFECTA</a:t>
            </a:r>
            <a:endParaRPr lang="es-ES" sz="3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43608" y="1124744"/>
            <a:ext cx="8064896" cy="48965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Desafortunadamente muchos diseños de muestreo en conservación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ignoran la detección incompleta de animales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asumen que la probabilidad de detección es homogénea en espacio y tiempo.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Ignorarla nos puede llevar a sesgos importantes y conclusiones falsas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s-ES" sz="2400" dirty="0" smtClean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14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6" r="11248"/>
          <a:stretch/>
        </p:blipFill>
        <p:spPr>
          <a:xfrm>
            <a:off x="4211960" y="1883476"/>
            <a:ext cx="4840219" cy="4857892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t="2" r="19647" b="6353"/>
          <a:stretch/>
        </p:blipFill>
        <p:spPr>
          <a:xfrm>
            <a:off x="35496" y="116632"/>
            <a:ext cx="4824536" cy="4771289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970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91" t="17279" r="49609" b="60280"/>
          <a:stretch/>
        </p:blipFill>
        <p:spPr>
          <a:xfrm>
            <a:off x="77727" y="172576"/>
            <a:ext cx="4494273" cy="4849022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50" t="38387" r="45162" b="32422"/>
          <a:stretch/>
        </p:blipFill>
        <p:spPr>
          <a:xfrm>
            <a:off x="4427984" y="1686124"/>
            <a:ext cx="4638243" cy="5055244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Oval 8"/>
          <p:cNvSpPr/>
          <p:nvPr/>
        </p:nvSpPr>
        <p:spPr>
          <a:xfrm>
            <a:off x="809239" y="556614"/>
            <a:ext cx="3760475" cy="3852679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852146" y="2788927"/>
            <a:ext cx="2285975" cy="2377413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F1175BC-7F16-4EAD-8A38-2614B65A15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9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VISIÓN JERARQUICA DE LA ECOLOGÍA 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836712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Todas las observaciones son producto de dos procesos relacionados: </a:t>
            </a:r>
          </a:p>
          <a:p>
            <a:pPr marL="457200" lvl="1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s-ES" sz="2400" baseline="30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er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submodelo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Ecológico (nuestro interés)</a:t>
            </a:r>
          </a:p>
          <a:p>
            <a:pPr marL="457200" lvl="1" indent="0"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s-ES" sz="2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2</a:t>
            </a:r>
            <a:r>
              <a:rPr lang="es-ES" sz="2400" baseline="300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400" dirty="0" err="1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submodelo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Observaci</a:t>
            </a:r>
            <a:r>
              <a:rPr lang="es-E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ó</a:t>
            </a:r>
            <a:r>
              <a:rPr lang="en-U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 (</a:t>
            </a:r>
            <a:r>
              <a:rPr lang="en-US" sz="2400" dirty="0" err="1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condicionante</a:t>
            </a:r>
            <a:r>
              <a:rPr lang="en-U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92896" y="3187824"/>
            <a:ext cx="2162834" cy="914400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Ambiente </a:t>
            </a:r>
          </a:p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(biótico y abiótico)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79912" y="4483968"/>
            <a:ext cx="1534888" cy="9144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Proceso Ecológico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254111" y="4361656"/>
            <a:ext cx="1638369" cy="9144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Proceso de Observación</a:t>
            </a:r>
            <a:endParaRPr lang="es-ES" sz="2000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419872" y="3565132"/>
            <a:ext cx="2520280" cy="0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419872" y="3709149"/>
            <a:ext cx="2520280" cy="0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084168" y="5564088"/>
            <a:ext cx="576064" cy="4572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b="1" dirty="0">
                <a:solidFill>
                  <a:srgbClr val="333333"/>
                </a:solidFill>
                <a:latin typeface="Gill Sans MT" panose="020B0502020104020203" pitchFamily="34" charset="0"/>
              </a:rPr>
              <a:t>C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6372200" y="3907904"/>
            <a:ext cx="0" cy="1562472"/>
          </a:xfrm>
          <a:prstGeom prst="straightConnector1">
            <a:avLst/>
          </a:prstGeom>
          <a:ln w="28575"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6084168" y="3378696"/>
            <a:ext cx="576064" cy="45720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b="1" dirty="0" smtClean="0">
                <a:solidFill>
                  <a:srgbClr val="333333"/>
                </a:solidFill>
                <a:latin typeface="Gill Sans MT" panose="020B0502020104020203" pitchFamily="34" charset="0"/>
              </a:rPr>
              <a:t>N</a:t>
            </a:r>
            <a:endParaRPr lang="es-ES" sz="2000" b="1" dirty="0">
              <a:solidFill>
                <a:srgbClr val="333333"/>
              </a:solidFill>
              <a:latin typeface="Gill Sans MT" panose="020B0502020104020203" pitchFamily="34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4547356" y="3763888"/>
            <a:ext cx="24644" cy="648072"/>
          </a:xfrm>
          <a:prstGeom prst="straightConnector1">
            <a:avLst/>
          </a:prstGeom>
          <a:ln w="28575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6516216" y="4844008"/>
            <a:ext cx="576064" cy="0"/>
          </a:xfrm>
          <a:prstGeom prst="straightConnector1">
            <a:avLst/>
          </a:prstGeom>
          <a:ln w="28575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034738" y="6375173"/>
            <a:ext cx="4441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(</a:t>
            </a:r>
            <a:r>
              <a:rPr lang="es-ES" dirty="0" err="1" smtClean="0"/>
              <a:t>Royle</a:t>
            </a:r>
            <a:r>
              <a:rPr lang="es-ES" dirty="0" smtClean="0"/>
              <a:t> </a:t>
            </a:r>
            <a:r>
              <a:rPr lang="en-US" dirty="0" smtClean="0"/>
              <a:t>&amp; </a:t>
            </a:r>
            <a:r>
              <a:rPr lang="en-US" dirty="0" err="1" smtClean="0"/>
              <a:t>Dorazio</a:t>
            </a:r>
            <a:r>
              <a:rPr lang="en-US" dirty="0" smtClean="0"/>
              <a:t> 2008, </a:t>
            </a:r>
            <a:r>
              <a:rPr lang="es-ES" dirty="0" err="1" smtClean="0"/>
              <a:t>Kery</a:t>
            </a:r>
            <a:r>
              <a:rPr lang="es-ES" dirty="0" smtClean="0"/>
              <a:t> </a:t>
            </a:r>
            <a:r>
              <a:rPr lang="en-US" dirty="0" smtClean="0"/>
              <a:t>&amp; Schaub 2012)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413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989615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 componentes de error en el proceso de observación para conteos: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92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logo anclaje MIN agroind NUEVO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300573"/>
            <a:ext cx="3312368" cy="5185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107921"/>
            <a:ext cx="7704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PROCESO DE OBSERVACIÓN</a:t>
            </a:r>
            <a:endParaRPr lang="es-ES" sz="3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52266" y="989615"/>
            <a:ext cx="8064896" cy="546372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s-ES" sz="28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 componentes de error en el proceso de observación para conteos: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“Individuos” no son registrados cuando están presentes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NEGATIVOS </a:t>
            </a:r>
          </a:p>
          <a:p>
            <a:pPr>
              <a:spcBef>
                <a:spcPts val="600"/>
              </a:spcBef>
              <a:spcAft>
                <a:spcPts val="60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Individuos”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identificados incorrectamente/ doble conteo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s-ES" sz="2400" dirty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FALSOS </a:t>
            </a: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POSITIVOS 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“No existe”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“No afecta a nuestro estudio”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Gill Sans MT" panose="020B0502020104020203" pitchFamily="34" charset="0"/>
              <a:buChar char="–"/>
              <a:defRPr/>
            </a:pPr>
            <a:r>
              <a:rPr lang="es-ES" sz="2400" dirty="0" smtClean="0">
                <a:latin typeface="Gill Sans MT" panose="020B0502020104020203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“Los errores se cancelan el uno a otro”</a:t>
            </a: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  <a:defRPr/>
            </a:pPr>
            <a:endParaRPr lang="es-ES" sz="2400" dirty="0">
              <a:latin typeface="Gill Sans MT" panose="020B0502020104020203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259632" y="1196752"/>
            <a:ext cx="7488832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1475656" y="1196752"/>
            <a:ext cx="6696744" cy="28803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63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eme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7235</TotalTime>
  <Words>1063</Words>
  <Application>Microsoft Office PowerPoint</Application>
  <PresentationFormat>On-screen Show (4:3)</PresentationFormat>
  <Paragraphs>269</Paragraphs>
  <Slides>25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1_Office Theme</vt:lpstr>
      <vt:lpstr>Theme3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Matias Ottaviani</dc:creator>
  <cp:lastModifiedBy>Andrea Paula Goijman</cp:lastModifiedBy>
  <cp:revision>242</cp:revision>
  <cp:lastPrinted>2016-06-25T18:11:26Z</cp:lastPrinted>
  <dcterms:created xsi:type="dcterms:W3CDTF">2014-07-21T14:52:50Z</dcterms:created>
  <dcterms:modified xsi:type="dcterms:W3CDTF">2016-06-25T18:11:50Z</dcterms:modified>
</cp:coreProperties>
</file>

<file path=docProps/thumbnail.jpeg>
</file>